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D58B8_DB162039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FD58B7_BE5A30B1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7FFD58B3_46BFD0F2.xml" ContentType="application/vnd.ms-powerpoint.comments+xml"/>
  <Override PartName="/ppt/notesSlides/notesSlide7.xml" ContentType="application/vnd.openxmlformats-officedocument.presentationml.notesSlide+xml"/>
  <Override PartName="/ppt/comments/modernComment_7FFD58B5_A418A9BE.xml" ContentType="application/vnd.ms-powerpoint.comment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7"/>
  </p:sldMasterIdLst>
  <p:notesMasterIdLst>
    <p:notesMasterId r:id="rId17"/>
  </p:notesMasterIdLst>
  <p:sldIdLst>
    <p:sldId id="260" r:id="rId8"/>
    <p:sldId id="2147309752" r:id="rId9"/>
    <p:sldId id="2147309755" r:id="rId10"/>
    <p:sldId id="2147309751" r:id="rId11"/>
    <p:sldId id="2147309753" r:id="rId12"/>
    <p:sldId id="2147309747" r:id="rId13"/>
    <p:sldId id="2147309749" r:id="rId14"/>
    <p:sldId id="2147309746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E452C3-91BD-B3E9-BFE4-386568B8B6C2}" name="OECD.AI" initials="LR" userId="OECD.A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793"/>
    <a:srgbClr val="86B5BE"/>
    <a:srgbClr val="142F4E"/>
    <a:srgbClr val="7F0506"/>
    <a:srgbClr val="135781"/>
    <a:srgbClr val="AC967F"/>
    <a:srgbClr val="B8C0CA"/>
    <a:srgbClr val="A50021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3690" autoAdjust="0"/>
  </p:normalViewPr>
  <p:slideViewPr>
    <p:cSldViewPr snapToGrid="0">
      <p:cViewPr varScale="1">
        <p:scale>
          <a:sx n="92" d="100"/>
          <a:sy n="92" d="100"/>
        </p:scale>
        <p:origin x="23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omments/modernComment_7FFD58B3_46BFD0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677E49-7F34-4205-949F-AE6460451F92}" authorId="{6EE452C3-91BD-B3E9-BFE4-386568B8B6C2}" status="resolved" created="2024-04-26T15:03:03.18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86975986" sldId="2147309747"/>
      <ac:spMk id="6" creationId="{8C077399-7F87-D783-97AD-44781523BCF9}"/>
      <ac:txMk cp="246" len="1">
        <ac:context len="519" hash="877676969"/>
      </ac:txMk>
    </ac:txMkLst>
    <p188:pos x="3390151" y="2410497"/>
    <p188:txBody>
      <a:bodyPr/>
      <a:lstStyle/>
      <a:p>
        <a:r>
          <a:rPr lang="en-US"/>
          <a:t>Or "disinformation"?</a:t>
        </a:r>
      </a:p>
    </p188:txBody>
  </p188:cm>
  <p188:cm id="{135BB28B-0109-41F5-967F-96F092580BA0}" authorId="{6EE452C3-91BD-B3E9-BFE4-386568B8B6C2}" status="resolved" created="2024-04-26T15:03:26.92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86975986" sldId="2147309747"/>
      <ac:spMk id="6" creationId="{8C077399-7F87-D783-97AD-44781523BCF9}"/>
      <ac:txMk cp="448" len="13">
        <ac:context len="519" hash="877676969"/>
      </ac:txMk>
    </ac:txMkLst>
    <p188:pos x="5066551" y="3753522"/>
    <p188:txBody>
      <a:bodyPr/>
      <a:lstStyle/>
      <a:p>
        <a:r>
          <a:rPr lang="en-US"/>
          <a:t>Or general-purpose and generative AI</a:t>
        </a:r>
      </a:p>
    </p188:txBody>
  </p188:cm>
  <p188:cm id="{5156BB8A-2805-406F-A20B-B87B8885469F}" authorId="{6EE452C3-91BD-B3E9-BFE4-386568B8B6C2}" status="resolved" created="2024-04-26T15:03:48.79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86975986" sldId="2147309747"/>
      <ac:spMk id="6" creationId="{8C077399-7F87-D783-97AD-44781523BCF9}"/>
    </ac:deMkLst>
    <p188:txBody>
      <a:bodyPr/>
      <a:lstStyle/>
      <a:p>
        <a:r>
          <a:rPr lang="en-US"/>
          <a:t>Suggest adding "the"</a:t>
        </a:r>
      </a:p>
    </p188:txBody>
  </p188:cm>
  <p188:cm id="{5AFBE81F-977B-4110-830A-A20834B923AC}" authorId="{6EE452C3-91BD-B3E9-BFE4-386568B8B6C2}" status="resolved" created="2024-04-26T15:08:14.7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86975986" sldId="2147309747"/>
      <ac:spMk id="6" creationId="{8C077399-7F87-D783-97AD-44781523BCF9}"/>
      <ac:txMk cp="158" len="25">
        <ac:context len="519" hash="877676969"/>
      </ac:txMk>
    </ac:txMkLst>
    <p188:pos x="1837576" y="1610397"/>
    <p188:txBody>
      <a:bodyPr/>
      <a:lstStyle/>
      <a:p>
        <a:r>
          <a:rPr lang="en-US"/>
          <a:t>And policy</a:t>
        </a:r>
      </a:p>
    </p188:txBody>
  </p188:cm>
</p188:cmLst>
</file>

<file path=ppt/comments/modernComment_7FFD58B5_A418A9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B0C4A4-A8FC-4C2D-87B6-E76C5DCC33ED}" authorId="{6EE452C3-91BD-B3E9-BFE4-386568B8B6C2}" status="resolved" created="2024-04-26T15:02:32.83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53079742" sldId="2147309749"/>
      <ac:spMk id="6" creationId="{8C077399-7F87-D783-97AD-44781523BCF9}"/>
      <ac:txMk cp="120" len="1">
        <ac:context len="485" hash="1419193373"/>
      </ac:txMk>
    </ac:txMkLst>
    <p188:pos x="1527726" y="1279663"/>
    <p188:txBody>
      <a:bodyPr/>
      <a:lstStyle/>
      <a:p>
        <a:r>
          <a:rPr lang="en-US"/>
          <a:t>Suggest "Rise" instead </a:t>
        </a:r>
      </a:p>
    </p188:txBody>
  </p188:cm>
</p188:cmLst>
</file>

<file path=ppt/comments/modernComment_7FFD58B7_BE5A30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AF230F-2B00-43F8-B2A0-401A484FCD2E}" authorId="{6EE452C3-91BD-B3E9-BFE4-386568B8B6C2}" status="resolved" created="2024-04-26T15:09:53.1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93581745" sldId="2147309751"/>
      <ac:spMk id="2" creationId="{6B7E0411-37B2-AC8E-66AE-3C335F685FB8}"/>
      <ac:txMk cp="0" len="1">
        <ac:context len="36" hash="1050517617"/>
      </ac:txMk>
    </ac:txMkLst>
    <p188:pos x="8023778" y="519459"/>
    <p188:txBody>
      <a:bodyPr/>
      <a:lstStyle/>
      <a:p>
        <a:r>
          <a:rPr lang="en-US"/>
          <a:t>Revisions to the OECD AI Principles</a:t>
        </a:r>
      </a:p>
    </p188:txBody>
  </p188:cm>
</p188:cmLst>
</file>

<file path=ppt/comments/modernComment_7FFD58B8_DB1620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68AD6D-66FF-4533-B62A-302E4A93797F}" authorId="{6EE452C3-91BD-B3E9-BFE4-386568B8B6C2}" status="resolved" created="2024-04-26T15:07:10.6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75660345" sldId="2147309752"/>
      <ac:spMk id="3" creationId="{049FF7C3-D0EA-B1B6-B743-82268A3A1470}"/>
      <ac:txMk cp="170">
        <ac:context len="246" hash="2872674020"/>
      </ac:txMk>
    </ac:txMkLst>
    <p188:pos x="3438525" y="2546351"/>
    <p188:txBody>
      <a:bodyPr/>
      <a:lstStyle/>
      <a:p>
        <a:r>
          <a:rPr lang="en-US"/>
          <a:t>Suggest "design, develop and deploy"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42C09-D141-42EC-A37C-E1CB2CD57E9F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9A6FF-DDF1-48AD-8934-8A295F9A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9A6FF-DDF1-48AD-8934-8A295F9A0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9A6FF-DDF1-48AD-8934-8A295F9A0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9A6FF-DDF1-48AD-8934-8A295F9A0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9A6FF-DDF1-48AD-8934-8A295F9A0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9A6FF-DDF1-48AD-8934-8A295F9A0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9A6FF-DDF1-48AD-8934-8A295F9A01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0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9A6FF-DDF1-48AD-8934-8A295F9A01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9A6FF-DDF1-48AD-8934-8A295F9A01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31D04E4-259A-A748-8BBC-16F094ED2D0B}"/>
              </a:ext>
            </a:extLst>
          </p:cNvPr>
          <p:cNvSpPr/>
          <p:nvPr userDrawn="1"/>
        </p:nvSpPr>
        <p:spPr>
          <a:xfrm>
            <a:off x="11071654" y="5671875"/>
            <a:ext cx="1052614" cy="118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F6B866-407D-E20E-E9A4-D51CBB1B3A9E}"/>
              </a:ext>
            </a:extLst>
          </p:cNvPr>
          <p:cNvSpPr/>
          <p:nvPr userDrawn="1"/>
        </p:nvSpPr>
        <p:spPr>
          <a:xfrm>
            <a:off x="7772401" y="0"/>
            <a:ext cx="4419599" cy="6858000"/>
          </a:xfrm>
          <a:prstGeom prst="rect">
            <a:avLst/>
          </a:prstGeom>
          <a:solidFill>
            <a:srgbClr val="35849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titre 8">
            <a:extLst>
              <a:ext uri="{FF2B5EF4-FFF2-40B4-BE49-F238E27FC236}">
                <a16:creationId xmlns:a16="http://schemas.microsoft.com/office/drawing/2014/main" id="{EF53A590-DFFF-220F-CB30-8AEF620B1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774" y="2513230"/>
            <a:ext cx="44570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D57A9B7F-F480-6963-771E-C231F54C6B8A}"/>
              </a:ext>
            </a:extLst>
          </p:cNvPr>
          <p:cNvSpPr txBox="1">
            <a:spLocks/>
          </p:cNvSpPr>
          <p:nvPr userDrawn="1"/>
        </p:nvSpPr>
        <p:spPr>
          <a:xfrm>
            <a:off x="7772401" y="4359124"/>
            <a:ext cx="4301067" cy="1545788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800" dirty="0">
              <a:solidFill>
                <a:srgbClr val="142F4E"/>
              </a:solidFill>
              <a:cs typeface="Arial" panose="020B0604020202020204" pitchFamily="34" charset="0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6D77FB0-8787-1719-7448-6816A81880E1}"/>
              </a:ext>
            </a:extLst>
          </p:cNvPr>
          <p:cNvSpPr txBox="1">
            <a:spLocks/>
          </p:cNvSpPr>
          <p:nvPr userDrawn="1"/>
        </p:nvSpPr>
        <p:spPr>
          <a:xfrm>
            <a:off x="7924801" y="4511524"/>
            <a:ext cx="4301067" cy="1545788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2F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48F478C-49A7-71A5-165B-C785918A6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1" y="5893879"/>
            <a:ext cx="1935144" cy="458144"/>
          </a:xfrm>
          <a:prstGeom prst="rect">
            <a:avLst/>
          </a:prstGeom>
        </p:spPr>
      </p:pic>
      <p:pic>
        <p:nvPicPr>
          <p:cNvPr id="19" name="Image 18" descr="Une image contenant logo&#10;&#10;Description générée automatiquement">
            <a:extLst>
              <a:ext uri="{FF2B5EF4-FFF2-40B4-BE49-F238E27FC236}">
                <a16:creationId xmlns:a16="http://schemas.microsoft.com/office/drawing/2014/main" id="{77FE6B9E-F924-3C41-90C8-BB3481B6C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92" y="5671875"/>
            <a:ext cx="2519017" cy="71971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BD2945-E574-0433-2EFF-2D3B6A4F760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10774" y="3959074"/>
            <a:ext cx="3932237" cy="8001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F52-CB1F-E1F5-D031-A4FBF228EA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22876" y="4368594"/>
            <a:ext cx="2699333" cy="83687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00/00/0000</a:t>
            </a:r>
          </a:p>
        </p:txBody>
      </p:sp>
    </p:spTree>
    <p:extLst>
      <p:ext uri="{BB962C8B-B14F-4D97-AF65-F5344CB8AC3E}">
        <p14:creationId xmlns:p14="http://schemas.microsoft.com/office/powerpoint/2010/main" val="391378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7" y="290166"/>
            <a:ext cx="10727399" cy="109550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749288"/>
            <a:ext cx="10727399" cy="42707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A74-1531-4058-8231-6A5B36963461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ADC4-F439-4B40-B2C4-D00E0B4AA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057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57864"/>
            <a:ext cx="3932237" cy="4411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A74-1531-4058-8231-6A5B36963461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ADC4-F439-4B40-B2C4-D00E0B4AA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A74-1531-4058-8231-6A5B36963461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ADC4-F439-4B40-B2C4-D00E0B4AA2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10D288-B4CE-904B-B3D0-E3E17B5D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136526"/>
            <a:ext cx="10489096" cy="9968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A74-1531-4058-8231-6A5B36963461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ADC4-F439-4B40-B2C4-D00E0B4AA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31"/>
            <a:ext cx="10515600" cy="9968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7094"/>
            <a:ext cx="5181600" cy="483986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7094"/>
            <a:ext cx="5181600" cy="483986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A74-1531-4058-8231-6A5B36963461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ADC4-F439-4B40-B2C4-D00E0B4AA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9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A74-1531-4058-8231-6A5B36963461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ADC4-F439-4B40-B2C4-D00E0B4AA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EA1EE-1E9A-C84B-959C-43087D3F5AAA}"/>
              </a:ext>
            </a:extLst>
          </p:cNvPr>
          <p:cNvSpPr/>
          <p:nvPr userDrawn="1"/>
        </p:nvSpPr>
        <p:spPr>
          <a:xfrm>
            <a:off x="0" y="2119101"/>
            <a:ext cx="12192000" cy="1719469"/>
          </a:xfrm>
          <a:prstGeom prst="rect">
            <a:avLst/>
          </a:prstGeom>
          <a:solidFill>
            <a:srgbClr val="35849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A74-1531-4058-8231-6A5B36963461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ADC4-F439-4B40-B2C4-D00E0B4AA2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10D288-B4CE-904B-B3D0-E3E17B5D0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6402" y="3799847"/>
            <a:ext cx="2899193" cy="99681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THANK YOU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BC6FA3-529C-1F45-898F-73C98743D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53" y="2277206"/>
            <a:ext cx="1390293" cy="1390293"/>
          </a:xfrm>
          <a:prstGeom prst="rect">
            <a:avLst/>
          </a:prstGeom>
        </p:spPr>
      </p:pic>
      <p:pic>
        <p:nvPicPr>
          <p:cNvPr id="1026" name="Picture 2" descr="Linkedin - Free social media icons">
            <a:extLst>
              <a:ext uri="{FF2B5EF4-FFF2-40B4-BE49-F238E27FC236}">
                <a16:creationId xmlns:a16="http://schemas.microsoft.com/office/drawing/2014/main" id="{1C617A98-01FC-084C-AF81-052D3475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05" y="4987794"/>
            <a:ext cx="531522" cy="5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4CA7026-938C-4E47-B758-EC1EA5CA58B5}"/>
              </a:ext>
            </a:extLst>
          </p:cNvPr>
          <p:cNvSpPr txBox="1"/>
          <p:nvPr userDrawn="1"/>
        </p:nvSpPr>
        <p:spPr>
          <a:xfrm>
            <a:off x="4711091" y="4930389"/>
            <a:ext cx="166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FOLLOW US: @OECD-AI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6FDD01-F6C4-D747-9D9D-C7572270A163}"/>
              </a:ext>
            </a:extLst>
          </p:cNvPr>
          <p:cNvSpPr/>
          <p:nvPr userDrawn="1"/>
        </p:nvSpPr>
        <p:spPr>
          <a:xfrm>
            <a:off x="11111948" y="5754757"/>
            <a:ext cx="944217" cy="1103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7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24951"/>
            <a:ext cx="10515600" cy="357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487" y="6352023"/>
            <a:ext cx="2009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1A74-1531-4058-8231-6A5B36963461}" type="datetimeFigureOut">
              <a:rPr lang="en-US" smtClean="0"/>
              <a:t>26-Apr-2024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1864" y="6356350"/>
            <a:ext cx="1502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44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ADC4-F439-4B40-B2C4-D00E0B4AA2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F5E6EDCD-50BC-DA40-8447-887F5455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F991C0-AA58-0E4C-BE6C-DE092AD37B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85" y="5950579"/>
            <a:ext cx="802888" cy="8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6" r:id="rId4"/>
    <p:sldLayoutId id="2147483667" r:id="rId5"/>
    <p:sldLayoutId id="2147483664" r:id="rId6"/>
    <p:sldLayoutId id="2147483663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8B8_DB1620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8B7_BE5A30B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newsro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8B3_46BFD0F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8B5_A418A9BE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heOECD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s://www.linkedin.com/company/oecd-ai/" TargetMode="External"/><Relationship Id="rId21" Type="http://schemas.openxmlformats.org/officeDocument/2006/relationships/image" Target="../media/image19.svg"/><Relationship Id="rId7" Type="http://schemas.openxmlformats.org/officeDocument/2006/relationships/hyperlink" Target="https://www.oecd.org/newsroom/" TargetMode="External"/><Relationship Id="rId12" Type="http://schemas.openxmlformats.org/officeDocument/2006/relationships/hyperlink" Target="mailto:ai@oecd.org" TargetMode="External"/><Relationship Id="rId17" Type="http://schemas.openxmlformats.org/officeDocument/2006/relationships/image" Target="../media/image15.sv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ecd.ai/ai-principles" TargetMode="External"/><Relationship Id="rId11" Type="http://schemas.openxmlformats.org/officeDocument/2006/relationships/image" Target="../media/image10.svg"/><Relationship Id="rId24" Type="http://schemas.openxmlformats.org/officeDocument/2006/relationships/hyperlink" Target="https://twitter.com/OCDE_fr" TargetMode="External"/><Relationship Id="rId5" Type="http://schemas.openxmlformats.org/officeDocument/2006/relationships/hyperlink" Target="https://www.linkedin.com/showcase/organisation-de-cooperation-et-de-developpement-economiques/about/" TargetMode="External"/><Relationship Id="rId15" Type="http://schemas.openxmlformats.org/officeDocument/2006/relationships/image" Target="../media/image13.png"/><Relationship Id="rId23" Type="http://schemas.openxmlformats.org/officeDocument/2006/relationships/hyperlink" Target="https://twitter.com/OECD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hyperlink" Target="https://www.linkedin.com/company/organisation-eco-cooperation-development-organisation-cooperation-developpement-eco/posts/?feedView=all" TargetMode="External"/><Relationship Id="rId9" Type="http://schemas.openxmlformats.org/officeDocument/2006/relationships/hyperlink" Target="https://www.facebook.com/OCDEfr" TargetMode="External"/><Relationship Id="rId14" Type="http://schemas.openxmlformats.org/officeDocument/2006/relationships/image" Target="../media/image12.svg"/><Relationship Id="rId22" Type="http://schemas.openxmlformats.org/officeDocument/2006/relationships/hyperlink" Target="https://twitter.com/OECDinnova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795A8-73C2-7A25-EE36-6CFCD4F5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" y="1611086"/>
            <a:ext cx="6827520" cy="35335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/>
              <a:t>Review of the OECD AI Principles</a:t>
            </a:r>
            <a:br>
              <a:rPr lang="en-CA"/>
            </a:br>
            <a:br>
              <a:rPr lang="en-CA"/>
            </a:br>
            <a:r>
              <a:rPr lang="en-CA" b="0"/>
              <a:t>Communications toolkit</a:t>
            </a:r>
            <a:br>
              <a:rPr lang="en-CA" b="0"/>
            </a:br>
            <a:br>
              <a:rPr lang="en-CA" b="0"/>
            </a:br>
            <a:r>
              <a:rPr lang="en-CA" sz="2400" b="0"/>
              <a:t>3 May 2024</a:t>
            </a:r>
            <a:endParaRPr lang="en-CA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160D31-B728-CB4D-E2E5-B9C887CC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0411-37B2-AC8E-66AE-3C335F6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Context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FF7C3-D0EA-B1B6-B743-82268A3A1470}"/>
              </a:ext>
            </a:extLst>
          </p:cNvPr>
          <p:cNvSpPr/>
          <p:nvPr/>
        </p:nvSpPr>
        <p:spPr>
          <a:xfrm>
            <a:off x="190500" y="1663699"/>
            <a:ext cx="3780000" cy="3960000"/>
          </a:xfrm>
          <a:prstGeom prst="rect">
            <a:avLst/>
          </a:prstGeom>
          <a:solidFill>
            <a:srgbClr val="135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 OECD Principles on Artificial Intelligence (AI) are the first intergovernmental standard on AI. </a:t>
            </a:r>
          </a:p>
          <a:p>
            <a:pPr algn="ctr"/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They guide policymakers and AI actors </a:t>
            </a:r>
            <a:r>
              <a:rPr lang="en-US" sz="2200">
                <a:solidFill>
                  <a:schemeClr val="bg1"/>
                </a:solidFill>
              </a:rPr>
              <a:t>to design, develop and deploy innovative</a:t>
            </a:r>
            <a:r>
              <a:rPr lang="en-US" sz="2200" dirty="0">
                <a:solidFill>
                  <a:schemeClr val="bg1"/>
                </a:solidFill>
              </a:rPr>
              <a:t>, trustworthy AI that upholds human rights and democratic values.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5E7AD-A478-D102-D39B-623D634630F0}"/>
              </a:ext>
            </a:extLst>
          </p:cNvPr>
          <p:cNvSpPr/>
          <p:nvPr/>
        </p:nvSpPr>
        <p:spPr>
          <a:xfrm>
            <a:off x="4165600" y="1664600"/>
            <a:ext cx="3780000" cy="3960000"/>
          </a:xfrm>
          <a:prstGeom prst="rect">
            <a:avLst/>
          </a:prstGeom>
          <a:solidFill>
            <a:srgbClr val="7F05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200">
                <a:solidFill>
                  <a:schemeClr val="bg1"/>
                </a:solidFill>
              </a:rPr>
              <a:t>In response to recent developments in AI technologies, OECD and partner countries revised the Principles to more directly address challenges involving privacy, intellectual property rights, safety, and information integrity.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CA9C9-6A67-A923-8C80-03E39DEFEFC1}"/>
              </a:ext>
            </a:extLst>
          </p:cNvPr>
          <p:cNvSpPr/>
          <p:nvPr/>
        </p:nvSpPr>
        <p:spPr>
          <a:xfrm>
            <a:off x="8140700" y="1663970"/>
            <a:ext cx="3780000" cy="3960000"/>
          </a:xfrm>
          <a:prstGeom prst="rect">
            <a:avLst/>
          </a:prstGeom>
          <a:solidFill>
            <a:srgbClr val="AC9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200">
                <a:solidFill>
                  <a:schemeClr val="bg1"/>
                </a:solidFill>
              </a:rPr>
              <a:t>With 46 adhering countries, the OECD AI Principles provide a blueprint for policy frameworks on how to address AI risks and shape AI policies.  </a:t>
            </a:r>
          </a:p>
        </p:txBody>
      </p:sp>
    </p:spTree>
    <p:extLst>
      <p:ext uri="{BB962C8B-B14F-4D97-AF65-F5344CB8AC3E}">
        <p14:creationId xmlns:p14="http://schemas.microsoft.com/office/powerpoint/2010/main" val="36756603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0411-37B2-AC8E-66AE-3C335F6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OECD Principles on Artificial Intelligence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56BE2-8B7A-F2AE-CABC-69796FB9E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24" y="1371601"/>
            <a:ext cx="8038776" cy="50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4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0411-37B2-AC8E-66AE-3C335F6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Revisions to the OECD AI Principles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77399-7F87-D783-97AD-44781523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48" y="1330036"/>
            <a:ext cx="10846352" cy="479136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following revisions will ensure that the Principles remain 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relevant, robust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fit-for-purpose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GB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·"/>
            </a:pPr>
            <a:r>
              <a:rPr lang="en-GB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Addressing safety concerns</a:t>
            </a: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so that if AI systems risk causing undue harm or exhibit undesired behaviour, robust mechanisms and safeguards exist to override, repair, and/or decommission them safely.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·"/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Reflecting the growing importance of 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addressing mis- and disinformation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and safeguarding information integrity in the context of generative AI.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·"/>
            </a:pPr>
            <a:r>
              <a:rPr lang="en-GB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Emphasising responsible business conduct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throughout the AI system lifecycle, involving co-operation with suppliers of AI knowledge and AI resources, AI system users, and other stakeholders.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·"/>
            </a:pPr>
            <a:r>
              <a:rPr lang="en-GB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Clarifying 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information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regarding AI systems that constitute 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transparency and responsible disclosure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·"/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Explicitly</a:t>
            </a:r>
            <a:r>
              <a:rPr lang="en-GB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referencing environmental sustainability</a:t>
            </a: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 concern that has grown considerably in importance over the past five years.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·"/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Underscoring the </a:t>
            </a:r>
            <a:r>
              <a:rPr lang="en-GB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 for jurisdictions to work together </a:t>
            </a: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</a:t>
            </a:r>
            <a:r>
              <a:rPr lang="en-GB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promote interoperable governance</a:t>
            </a: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policy environments for AI, as the number of AI policy initiatives worldwide surges.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35817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0411-37B2-AC8E-66AE-3C335F6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/>
              <a:t>Communication plan – Public release on </a:t>
            </a:r>
            <a:r>
              <a:rPr lang="de-DE" sz="3200" u="sng"/>
              <a:t>3 May 2024</a:t>
            </a:r>
            <a:endParaRPr lang="en-GB" sz="3200" u="sng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55E75B7-A77B-3DC3-E137-C07DBEF8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49" y="1419088"/>
            <a:ext cx="7290351" cy="4702312"/>
          </a:xfrm>
        </p:spPr>
        <p:txBody>
          <a:bodyPr>
            <a:noAutofit/>
          </a:bodyPr>
          <a:lstStyle/>
          <a:p>
            <a:pPr algn="just"/>
            <a:r>
              <a:rPr lang="en-US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lang="en-US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OECD Ministerial Council Meeting (MCM) </a:t>
            </a:r>
            <a:r>
              <a:rPr lang="en-US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 adopt revisions to the landmark </a:t>
            </a:r>
            <a:r>
              <a:rPr lang="en-US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OECD Principles on Artificial Intelligence</a:t>
            </a:r>
            <a:r>
              <a:rPr lang="en-US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on </a:t>
            </a:r>
            <a:r>
              <a:rPr lang="en-US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May 2024 </a:t>
            </a:r>
            <a:r>
              <a:rPr lang="en-US" b="1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TIME?</a:t>
            </a:r>
            <a:r>
              <a:rPr lang="en-US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just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en-US">
                <a:latin typeface="Arial" panose="020B0604020202020204" pitchFamily="34" charset="0"/>
                <a:ea typeface="Arial" panose="020B0604020202020204" pitchFamily="34" charset="0"/>
              </a:rPr>
              <a:t>The OECD Media Office will issue </a:t>
            </a:r>
            <a:r>
              <a:rPr lang="en-US" b="1">
                <a:latin typeface="Arial" panose="020B0604020202020204" pitchFamily="34" charset="0"/>
                <a:ea typeface="Arial" panose="020B0604020202020204" pitchFamily="34" charset="0"/>
              </a:rPr>
              <a:t>a press release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</a:rPr>
              <a:t>on the same day, which will be published in the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OECD Newsroom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en-US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 </a:t>
            </a:r>
            <a:r>
              <a:rPr lang="en-US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OECD social media </a:t>
            </a:r>
            <a:r>
              <a:rPr lang="en-US" b="1">
                <a:latin typeface="Arial" panose="020B0604020202020204" pitchFamily="34" charset="0"/>
                <a:ea typeface="Arial" panose="020B0604020202020204" pitchFamily="34" charset="0"/>
              </a:rPr>
              <a:t>campaign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</a:rPr>
              <a:t>will also be launched. The following slides propose </a:t>
            </a:r>
            <a:r>
              <a:rPr lang="en-US" b="1">
                <a:latin typeface="Arial" panose="020B0604020202020204" pitchFamily="34" charset="0"/>
                <a:ea typeface="Arial" panose="020B0604020202020204" pitchFamily="34" charset="0"/>
              </a:rPr>
              <a:t>sample social media posts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</a:rPr>
              <a:t>for adhering countries wishing to communicate about the Principles.</a:t>
            </a:r>
            <a:endParaRPr lang="en-US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12" name="Picture 11" descr="Speech bubble with hashtag symbol">
            <a:extLst>
              <a:ext uri="{FF2B5EF4-FFF2-40B4-BE49-F238E27FC236}">
                <a16:creationId xmlns:a16="http://schemas.microsoft.com/office/drawing/2014/main" id="{960D1F0B-81F6-92F5-DFE5-D984B0B18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56" y="3797300"/>
            <a:ext cx="3088144" cy="1929706"/>
          </a:xfrm>
          <a:prstGeom prst="rect">
            <a:avLst/>
          </a:prstGeom>
        </p:spPr>
      </p:pic>
      <p:pic>
        <p:nvPicPr>
          <p:cNvPr id="14" name="Picture 13" descr="Rolls of Newspaper">
            <a:extLst>
              <a:ext uri="{FF2B5EF4-FFF2-40B4-BE49-F238E27FC236}">
                <a16:creationId xmlns:a16="http://schemas.microsoft.com/office/drawing/2014/main" id="{7F738C35-7B50-F84E-D59A-860D66870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84" y="1498599"/>
            <a:ext cx="3063356" cy="20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0411-37B2-AC8E-66AE-3C335F6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Sample social media post 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77399-7F87-D783-97AD-44781523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99" y="1628103"/>
            <a:ext cx="6016526" cy="51087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2200" dirty="0" err="1">
                <a:solidFill>
                  <a:srgbClr val="142F4E"/>
                </a:solidFill>
              </a:rPr>
              <a:t>Together</a:t>
            </a:r>
            <a:r>
              <a:rPr lang="fr-CA" sz="2200" dirty="0">
                <a:solidFill>
                  <a:srgbClr val="142F4E"/>
                </a:solidFill>
              </a:rPr>
              <a:t> </a:t>
            </a:r>
            <a:r>
              <a:rPr lang="fr-CA" sz="2200" dirty="0" err="1">
                <a:solidFill>
                  <a:srgbClr val="142F4E"/>
                </a:solidFill>
              </a:rPr>
              <a:t>with</a:t>
            </a:r>
            <a:r>
              <a:rPr lang="fr-CA" sz="2200" dirty="0">
                <a:solidFill>
                  <a:srgbClr val="142F4E"/>
                </a:solidFill>
              </a:rPr>
              <a:t> </a:t>
            </a:r>
            <a:r>
              <a:rPr lang="fr-CA" sz="2200" dirty="0" err="1">
                <a:solidFill>
                  <a:srgbClr val="142F4E"/>
                </a:solidFill>
              </a:rPr>
              <a:t>fellow</a:t>
            </a:r>
            <a:r>
              <a:rPr lang="fr-CA" sz="2200" dirty="0">
                <a:solidFill>
                  <a:srgbClr val="142F4E"/>
                </a:solidFill>
              </a:rPr>
              <a:t> OECD and </a:t>
            </a:r>
            <a:r>
              <a:rPr lang="fr-CA" sz="2200" dirty="0" err="1">
                <a:solidFill>
                  <a:srgbClr val="142F4E"/>
                </a:solidFill>
              </a:rPr>
              <a:t>partner</a:t>
            </a:r>
            <a:r>
              <a:rPr lang="fr-CA" sz="2200" dirty="0">
                <a:solidFill>
                  <a:srgbClr val="142F4E"/>
                </a:solidFill>
              </a:rPr>
              <a:t> countries, </a:t>
            </a:r>
            <a:r>
              <a:rPr lang="fr-CA" sz="2200" dirty="0">
                <a:solidFill>
                  <a:srgbClr val="142F4E"/>
                </a:solidFill>
                <a:highlight>
                  <a:srgbClr val="86B5BE"/>
                </a:highlight>
              </a:rPr>
              <a:t>COUNTRY NAME</a:t>
            </a:r>
            <a:r>
              <a:rPr lang="fr-CA" sz="2200" dirty="0">
                <a:solidFill>
                  <a:srgbClr val="142F4E"/>
                </a:solidFill>
              </a:rPr>
              <a:t> </a:t>
            </a:r>
            <a:r>
              <a:rPr lang="fr-CA" sz="2200" dirty="0" err="1">
                <a:solidFill>
                  <a:srgbClr val="142F4E"/>
                </a:solidFill>
              </a:rPr>
              <a:t>reaffirms</a:t>
            </a:r>
            <a:r>
              <a:rPr lang="fr-CA" sz="2200" dirty="0">
                <a:solidFill>
                  <a:srgbClr val="142F4E"/>
                </a:solidFill>
              </a:rPr>
              <a:t> </a:t>
            </a:r>
            <a:r>
              <a:rPr lang="fr-CA" sz="2200" dirty="0" err="1">
                <a:solidFill>
                  <a:srgbClr val="142F4E"/>
                </a:solidFill>
              </a:rPr>
              <a:t>its</a:t>
            </a:r>
            <a:r>
              <a:rPr lang="fr-CA" sz="2200" dirty="0">
                <a:solidFill>
                  <a:srgbClr val="142F4E"/>
                </a:solidFill>
              </a:rPr>
              <a:t> </a:t>
            </a:r>
            <a:r>
              <a:rPr lang="fr-CA" sz="2200" dirty="0" err="1">
                <a:solidFill>
                  <a:srgbClr val="142F4E"/>
                </a:solidFill>
              </a:rPr>
              <a:t>commitment</a:t>
            </a:r>
            <a:r>
              <a:rPr lang="fr-CA" sz="2200" dirty="0">
                <a:solidFill>
                  <a:srgbClr val="142F4E"/>
                </a:solidFill>
              </a:rPr>
              <a:t> to #OECDAI Principles and </a:t>
            </a:r>
            <a:r>
              <a:rPr lang="fr-CA" sz="2200" dirty="0" err="1">
                <a:solidFill>
                  <a:srgbClr val="142F4E"/>
                </a:solidFill>
              </a:rPr>
              <a:t>welcomes</a:t>
            </a:r>
            <a:r>
              <a:rPr lang="fr-CA" sz="2200" dirty="0">
                <a:solidFill>
                  <a:srgbClr val="142F4E"/>
                </a:solidFill>
              </a:rPr>
              <a:t> </a:t>
            </a:r>
            <a:r>
              <a:rPr lang="fr-CA" sz="2200" dirty="0" err="1">
                <a:solidFill>
                  <a:srgbClr val="142F4E"/>
                </a:solidFill>
              </a:rPr>
              <a:t>its</a:t>
            </a:r>
            <a:r>
              <a:rPr lang="fr-CA" sz="2200" dirty="0">
                <a:solidFill>
                  <a:srgbClr val="142F4E"/>
                </a:solidFill>
              </a:rPr>
              <a:t> update</a:t>
            </a:r>
            <a:r>
              <a:rPr lang="fr-CA" sz="2200" dirty="0">
                <a:solidFill>
                  <a:srgbClr val="142F4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142F4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stay abreast of </a:t>
            </a:r>
            <a:r>
              <a:rPr lang="en-US" sz="2200">
                <a:solidFill>
                  <a:srgbClr val="142F4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rapid technological and policy </a:t>
            </a:r>
            <a:r>
              <a:rPr lang="en-US" sz="2200" dirty="0">
                <a:solidFill>
                  <a:srgbClr val="142F4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developments.</a:t>
            </a:r>
            <a:endParaRPr lang="fr-CA" sz="2200" dirty="0">
              <a:solidFill>
                <a:srgbClr val="142F4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re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visions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address concerns including safety</a:t>
            </a:r>
            <a:r>
              <a:rPr lang="en-GB" sz="2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dis-information, the environment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regulatory interoperability. They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respond to recent developments in AI and the rapidly evolving risks associated with newer technologies </a:t>
            </a:r>
            <a:r>
              <a:rPr lang="en-US" sz="2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such as general-purpose and generative AI.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142F4E"/>
                </a:solidFill>
              </a:rPr>
              <a:t>Visit OECD.AI to find out more 👉 oecd.ai/ai-principles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CF2E6-0EEE-C80F-D863-317F3E8FD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879" y="1762698"/>
            <a:ext cx="4535519" cy="2859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54528-9BE5-E2DA-FB71-324410E0A43D}"/>
              </a:ext>
            </a:extLst>
          </p:cNvPr>
          <p:cNvSpPr txBox="1"/>
          <p:nvPr/>
        </p:nvSpPr>
        <p:spPr>
          <a:xfrm>
            <a:off x="7370284" y="4748270"/>
            <a:ext cx="451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>
                <a:highlight>
                  <a:srgbClr val="FFFF00"/>
                </a:highlight>
              </a:rPr>
              <a:t>Download visual here</a:t>
            </a:r>
            <a:endParaRPr lang="en-US" b="1" u="sng"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6B499B-9CA8-1334-1646-04E24FC56532}"/>
              </a:ext>
            </a:extLst>
          </p:cNvPr>
          <p:cNvSpPr/>
          <p:nvPr/>
        </p:nvSpPr>
        <p:spPr>
          <a:xfrm>
            <a:off x="8032472" y="0"/>
            <a:ext cx="3279354" cy="440675"/>
          </a:xfrm>
          <a:prstGeom prst="rect">
            <a:avLst/>
          </a:prstGeom>
          <a:solidFill>
            <a:srgbClr val="7F05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/>
              <a:t>Under embargo until 3 May 2024 </a:t>
            </a:r>
            <a:r>
              <a:rPr lang="fr-CA" sz="1400">
                <a:highlight>
                  <a:srgbClr val="000080"/>
                </a:highlight>
              </a:rPr>
              <a:t>TIME</a:t>
            </a:r>
            <a:endParaRPr lang="en-US" sz="140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869759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0411-37B2-AC8E-66AE-3C335F68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Sample social media post 2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77399-7F87-D783-97AD-44781523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9" y="1749287"/>
            <a:ext cx="6159745" cy="50260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CA" sz="2400" dirty="0">
                <a:solidFill>
                  <a:srgbClr val="142F4E"/>
                </a:solidFill>
                <a:highlight>
                  <a:srgbClr val="86B5BE"/>
                </a:highlight>
              </a:rPr>
              <a:t>COUNTRY NAME</a:t>
            </a:r>
            <a:r>
              <a:rPr lang="fr-CA" sz="2400" dirty="0">
                <a:solidFill>
                  <a:srgbClr val="142F4E"/>
                </a:solidFill>
              </a:rPr>
              <a:t> supports the </a:t>
            </a:r>
            <a:r>
              <a:rPr lang="fr-CA" sz="2400" dirty="0" err="1">
                <a:solidFill>
                  <a:srgbClr val="142F4E"/>
                </a:solidFill>
              </a:rPr>
              <a:t>revised</a:t>
            </a:r>
            <a:r>
              <a:rPr lang="fr-CA" sz="2400" dirty="0">
                <a:solidFill>
                  <a:srgbClr val="142F4E"/>
                </a:solidFill>
              </a:rPr>
              <a:t> #OECDAI Principles </a:t>
            </a:r>
            <a:r>
              <a:rPr lang="en-US" dirty="0">
                <a:solidFill>
                  <a:srgbClr val="142F4E"/>
                </a:solidFill>
              </a:rPr>
              <a:t>i</a:t>
            </a:r>
            <a:r>
              <a:rPr lang="en-US" sz="2400" dirty="0">
                <a:solidFill>
                  <a:srgbClr val="142F4E"/>
                </a:solidFill>
              </a:rPr>
              <a:t>n response to recent developments in AI technologies, notably </a:t>
            </a:r>
            <a:r>
              <a:rPr lang="en-US" sz="2400">
                <a:solidFill>
                  <a:srgbClr val="142F4E"/>
                </a:solidFill>
              </a:rPr>
              <a:t>the rise </a:t>
            </a:r>
            <a:r>
              <a:rPr lang="en-US" sz="2400" dirty="0">
                <a:solidFill>
                  <a:srgbClr val="142F4E"/>
                </a:solidFill>
              </a:rPr>
              <a:t>of general-purpose and #GenAI.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142F4E"/>
                </a:solidFill>
              </a:rPr>
              <a:t>We welcome their general scope which ensures applicability to AI developments around the world.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A" sz="2400" dirty="0">
                <a:solidFill>
                  <a:srgbClr val="142F4E"/>
                </a:solidFill>
                <a:highlight>
                  <a:srgbClr val="86B5BE"/>
                </a:highlight>
              </a:rPr>
              <a:t>COUNTRY NAME</a:t>
            </a:r>
            <a:r>
              <a:rPr lang="fr-CA" sz="2400" dirty="0">
                <a:solidFill>
                  <a:srgbClr val="142F4E"/>
                </a:solidFill>
              </a:rPr>
              <a:t> </a:t>
            </a:r>
            <a:r>
              <a:rPr lang="fr-CA" sz="2400" dirty="0" err="1">
                <a:solidFill>
                  <a:srgbClr val="142F4E"/>
                </a:solidFill>
              </a:rPr>
              <a:t>reaffirms</a:t>
            </a:r>
            <a:r>
              <a:rPr lang="fr-CA" sz="2400" dirty="0">
                <a:solidFill>
                  <a:srgbClr val="142F4E"/>
                </a:solidFill>
              </a:rPr>
              <a:t> </a:t>
            </a:r>
            <a:r>
              <a:rPr lang="fr-CA" sz="2400" dirty="0" err="1">
                <a:solidFill>
                  <a:srgbClr val="142F4E"/>
                </a:solidFill>
              </a:rPr>
              <a:t>its</a:t>
            </a:r>
            <a:r>
              <a:rPr lang="fr-CA" sz="2400" dirty="0">
                <a:solidFill>
                  <a:srgbClr val="142F4E"/>
                </a:solidFill>
              </a:rPr>
              <a:t> </a:t>
            </a:r>
            <a:r>
              <a:rPr lang="fr-CA" sz="2400" dirty="0" err="1">
                <a:solidFill>
                  <a:srgbClr val="142F4E"/>
                </a:solidFill>
              </a:rPr>
              <a:t>commitment</a:t>
            </a:r>
            <a:r>
              <a:rPr lang="fr-CA" sz="2400" dirty="0">
                <a:solidFill>
                  <a:srgbClr val="142F4E"/>
                </a:solidFill>
              </a:rPr>
              <a:t> to the #OECDAI Principles </a:t>
            </a:r>
            <a:r>
              <a:rPr lang="fr-CA" sz="2400" dirty="0" err="1">
                <a:solidFill>
                  <a:srgbClr val="142F4E"/>
                </a:solidFill>
              </a:rPr>
              <a:t>which</a:t>
            </a:r>
            <a:r>
              <a:rPr lang="fr-CA" sz="2400" dirty="0">
                <a:solidFill>
                  <a:srgbClr val="142F4E"/>
                </a:solidFill>
              </a:rPr>
              <a:t> </a:t>
            </a:r>
            <a:r>
              <a:rPr lang="en-US" dirty="0">
                <a:solidFill>
                  <a:srgbClr val="142F4E"/>
                </a:solidFill>
              </a:rPr>
              <a:t>advocate for AI that is innovative and trustworthy, and that upholds human rights and democratic values.</a:t>
            </a:r>
            <a:endParaRPr lang="fr-CA" sz="2400" dirty="0">
              <a:solidFill>
                <a:srgbClr val="142F4E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142F4E"/>
                </a:solidFill>
              </a:rPr>
              <a:t>Visit OECD.AI to find out more 👉 oecd.ai/ai-principles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46914-3ED2-27D8-0014-F694B6C68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879" y="1762698"/>
            <a:ext cx="4535519" cy="2859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7BB7F-F79E-3E83-A141-93D093BC5ABC}"/>
              </a:ext>
            </a:extLst>
          </p:cNvPr>
          <p:cNvSpPr txBox="1"/>
          <p:nvPr/>
        </p:nvSpPr>
        <p:spPr>
          <a:xfrm>
            <a:off x="7370284" y="4748270"/>
            <a:ext cx="451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>
                <a:highlight>
                  <a:srgbClr val="FFFF00"/>
                </a:highlight>
              </a:rPr>
              <a:t>Download visual here</a:t>
            </a:r>
            <a:endParaRPr lang="en-US" b="1" u="sng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04088-F0DC-7C62-AA11-D01B14AA7731}"/>
              </a:ext>
            </a:extLst>
          </p:cNvPr>
          <p:cNvSpPr/>
          <p:nvPr/>
        </p:nvSpPr>
        <p:spPr>
          <a:xfrm>
            <a:off x="8032472" y="0"/>
            <a:ext cx="3279354" cy="440675"/>
          </a:xfrm>
          <a:prstGeom prst="rect">
            <a:avLst/>
          </a:prstGeom>
          <a:solidFill>
            <a:srgbClr val="7F05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/>
              <a:t>Under embargo until 3 May 2024 </a:t>
            </a:r>
            <a:r>
              <a:rPr lang="fr-CA" sz="1400">
                <a:highlight>
                  <a:srgbClr val="000080"/>
                </a:highlight>
              </a:rPr>
              <a:t>TIME</a:t>
            </a:r>
            <a:endParaRPr lang="en-US" sz="140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530797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3500494A-4F73-75A3-DDFA-240EB98B952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  <a:endParaRPr lang="en-US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762221-51DB-8C09-8A50-001A0758B866}"/>
              </a:ext>
            </a:extLst>
          </p:cNvPr>
          <p:cNvSpPr txBox="1"/>
          <p:nvPr/>
        </p:nvSpPr>
        <p:spPr>
          <a:xfrm>
            <a:off x="1560821" y="1991570"/>
            <a:ext cx="2253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OECD-AI</a:t>
            </a:r>
            <a:endParaRPr lang="en-GB" sz="2400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 [EN]</a:t>
            </a:r>
            <a:endParaRPr lang="en-GB" sz="2400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OCDE [FR]</a:t>
            </a:r>
            <a:endParaRPr lang="en-GB" sz="2400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CBBC6B-22A6-94BC-81C4-72D7CFF283A3}"/>
              </a:ext>
            </a:extLst>
          </p:cNvPr>
          <p:cNvSpPr txBox="1"/>
          <p:nvPr/>
        </p:nvSpPr>
        <p:spPr>
          <a:xfrm>
            <a:off x="1600363" y="3706040"/>
            <a:ext cx="3424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142F4E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 AI Principles</a:t>
            </a:r>
            <a:endParaRPr lang="en-US" sz="2400" i="1">
              <a:solidFill>
                <a:srgbClr val="142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04145C-66D2-6CBF-3857-7ABB92822F85}"/>
              </a:ext>
            </a:extLst>
          </p:cNvPr>
          <p:cNvSpPr txBox="1"/>
          <p:nvPr/>
        </p:nvSpPr>
        <p:spPr>
          <a:xfrm>
            <a:off x="5770777" y="3703709"/>
            <a:ext cx="2620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142F4E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 release</a:t>
            </a:r>
            <a:endParaRPr lang="en-GB" sz="2400">
              <a:solidFill>
                <a:srgbClr val="142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C52293-37C0-2858-C0EC-03E77DFB1BE7}"/>
              </a:ext>
            </a:extLst>
          </p:cNvPr>
          <p:cNvSpPr txBox="1"/>
          <p:nvPr/>
        </p:nvSpPr>
        <p:spPr>
          <a:xfrm>
            <a:off x="9527980" y="1982063"/>
            <a:ext cx="2362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 [EN]</a:t>
            </a:r>
            <a:endParaRPr lang="en-GB" sz="2400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OCDE [FR]</a:t>
            </a:r>
            <a:endParaRPr lang="en-GB" sz="2400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02C430-456D-1DCC-60CF-B14D4A16E5A1}"/>
              </a:ext>
            </a:extLst>
          </p:cNvPr>
          <p:cNvSpPr txBox="1"/>
          <p:nvPr/>
        </p:nvSpPr>
        <p:spPr>
          <a:xfrm>
            <a:off x="1612120" y="5043490"/>
            <a:ext cx="3089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#OECDAI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2D57EE-BAFE-6737-8C94-EFCA0913B655}"/>
              </a:ext>
            </a:extLst>
          </p:cNvPr>
          <p:cNvGrpSpPr/>
          <p:nvPr/>
        </p:nvGrpSpPr>
        <p:grpSpPr>
          <a:xfrm>
            <a:off x="4992477" y="4890400"/>
            <a:ext cx="719191" cy="719191"/>
            <a:chOff x="-1500027" y="2897312"/>
            <a:chExt cx="719191" cy="719191"/>
          </a:xfrm>
          <a:solidFill>
            <a:srgbClr val="0F8793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6B2CCF5-C0A2-A304-FAD5-8E9328E8EFD7}"/>
                </a:ext>
              </a:extLst>
            </p:cNvPr>
            <p:cNvSpPr/>
            <p:nvPr/>
          </p:nvSpPr>
          <p:spPr>
            <a:xfrm>
              <a:off x="-1500027" y="2897312"/>
              <a:ext cx="719191" cy="719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B2E56"/>
                </a:solidFill>
              </a:endParaRPr>
            </a:p>
          </p:txBody>
        </p:sp>
        <p:pic>
          <p:nvPicPr>
            <p:cNvPr id="46" name="Graphic 45" descr="Envelope with solid fill">
              <a:extLst>
                <a:ext uri="{FF2B5EF4-FFF2-40B4-BE49-F238E27FC236}">
                  <a16:creationId xmlns:a16="http://schemas.microsoft.com/office/drawing/2014/main" id="{E101FDB6-2CB3-8D47-8A66-84935D946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368176" y="3043721"/>
              <a:ext cx="464050" cy="464050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1B70CE2-92C5-B1B1-92A1-E8ADF8160C19}"/>
              </a:ext>
            </a:extLst>
          </p:cNvPr>
          <p:cNvSpPr txBox="1"/>
          <p:nvPr/>
        </p:nvSpPr>
        <p:spPr>
          <a:xfrm>
            <a:off x="5823631" y="5045047"/>
            <a:ext cx="2931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>
                <a:solidFill>
                  <a:srgbClr val="142F4E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ai@oecd.org</a:t>
            </a:r>
            <a:r>
              <a:rPr lang="fr-CA" sz="2400">
                <a:solidFill>
                  <a:srgbClr val="142F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142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58531E5-186C-71D5-54F2-E690C8CC1603}"/>
              </a:ext>
            </a:extLst>
          </p:cNvPr>
          <p:cNvSpPr/>
          <p:nvPr/>
        </p:nvSpPr>
        <p:spPr>
          <a:xfrm>
            <a:off x="722914" y="4930425"/>
            <a:ext cx="719191" cy="719191"/>
          </a:xfrm>
          <a:prstGeom prst="ellipse">
            <a:avLst/>
          </a:prstGeom>
          <a:solidFill>
            <a:srgbClr val="0F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C9A76C-5742-39A0-304C-36A0EDE09537}"/>
              </a:ext>
            </a:extLst>
          </p:cNvPr>
          <p:cNvGrpSpPr/>
          <p:nvPr/>
        </p:nvGrpSpPr>
        <p:grpSpPr>
          <a:xfrm>
            <a:off x="4954298" y="3612630"/>
            <a:ext cx="719191" cy="719191"/>
            <a:chOff x="-1500027" y="2897312"/>
            <a:chExt cx="719191" cy="719191"/>
          </a:xfrm>
          <a:solidFill>
            <a:srgbClr val="0F8793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F1F505-EFE7-B0F3-1C22-7CCAA1B23F2C}"/>
                </a:ext>
              </a:extLst>
            </p:cNvPr>
            <p:cNvSpPr/>
            <p:nvPr/>
          </p:nvSpPr>
          <p:spPr>
            <a:xfrm>
              <a:off x="-1500027" y="2897312"/>
              <a:ext cx="719191" cy="719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B2E56"/>
                </a:solidFill>
              </a:endParaRPr>
            </a:p>
          </p:txBody>
        </p:sp>
        <p:pic>
          <p:nvPicPr>
            <p:cNvPr id="52" name="Graphic 51" descr="Newspaper with solid fill">
              <a:extLst>
                <a:ext uri="{FF2B5EF4-FFF2-40B4-BE49-F238E27FC236}">
                  <a16:creationId xmlns:a16="http://schemas.microsoft.com/office/drawing/2014/main" id="{A9748831-DBBC-36A3-CA33-084FD4A1A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-1368176" y="3043721"/>
              <a:ext cx="464050" cy="464050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9C4B31A4-27EC-B729-128C-67EA3C3806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3674" y="3282683"/>
            <a:ext cx="445047" cy="29263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67D8527-CF5E-6189-78D5-83650E5F87FB}"/>
              </a:ext>
            </a:extLst>
          </p:cNvPr>
          <p:cNvGrpSpPr/>
          <p:nvPr/>
        </p:nvGrpSpPr>
        <p:grpSpPr>
          <a:xfrm>
            <a:off x="713672" y="3606823"/>
            <a:ext cx="719191" cy="719191"/>
            <a:chOff x="-1500027" y="2897312"/>
            <a:chExt cx="719191" cy="71919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AAA67C-090B-8B89-EBA1-432B087E9BC1}"/>
                </a:ext>
              </a:extLst>
            </p:cNvPr>
            <p:cNvSpPr/>
            <p:nvPr/>
          </p:nvSpPr>
          <p:spPr>
            <a:xfrm>
              <a:off x="-1500027" y="2897312"/>
              <a:ext cx="719191" cy="719191"/>
            </a:xfrm>
            <a:prstGeom prst="ellipse">
              <a:avLst/>
            </a:prstGeom>
            <a:solidFill>
              <a:srgbClr val="0F8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B2E56"/>
                </a:solidFill>
              </a:endParaRPr>
            </a:p>
          </p:txBody>
        </p:sp>
        <p:pic>
          <p:nvPicPr>
            <p:cNvPr id="56" name="Graphic 55" descr="List with solid fill">
              <a:extLst>
                <a:ext uri="{FF2B5EF4-FFF2-40B4-BE49-F238E27FC236}">
                  <a16:creationId xmlns:a16="http://schemas.microsoft.com/office/drawing/2014/main" id="{DBB44D37-144C-B90C-03DB-5EE0E7966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-1364826" y="3038604"/>
              <a:ext cx="464400" cy="46440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83E1AC-4EE2-2C48-6C71-C400AA1C1875}"/>
              </a:ext>
            </a:extLst>
          </p:cNvPr>
          <p:cNvGrpSpPr/>
          <p:nvPr/>
        </p:nvGrpSpPr>
        <p:grpSpPr>
          <a:xfrm>
            <a:off x="743438" y="1987337"/>
            <a:ext cx="719191" cy="719191"/>
            <a:chOff x="-1500027" y="2897312"/>
            <a:chExt cx="719191" cy="719191"/>
          </a:xfrm>
          <a:solidFill>
            <a:srgbClr val="0F8793"/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81C0EDC-65C9-D2D5-C800-729EB874B415}"/>
                </a:ext>
              </a:extLst>
            </p:cNvPr>
            <p:cNvSpPr/>
            <p:nvPr/>
          </p:nvSpPr>
          <p:spPr>
            <a:xfrm>
              <a:off x="-1500027" y="2897312"/>
              <a:ext cx="719191" cy="719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B2E56"/>
                </a:solidFill>
              </a:endParaRPr>
            </a:p>
          </p:txBody>
        </p:sp>
        <p:pic>
          <p:nvPicPr>
            <p:cNvPr id="59" name="Graphic 87">
              <a:extLst>
                <a:ext uri="{FF2B5EF4-FFF2-40B4-BE49-F238E27FC236}">
                  <a16:creationId xmlns:a16="http://schemas.microsoft.com/office/drawing/2014/main" id="{50143D00-83D0-6CCF-4B35-A96724861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47628" y="3051360"/>
              <a:ext cx="464050" cy="448772"/>
            </a:xfrm>
            <a:prstGeom prst="rect">
              <a:avLst/>
            </a:prstGeom>
            <a:grpFill/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8D8C594-B749-A857-4C3F-D82CBF7B8B86}"/>
              </a:ext>
            </a:extLst>
          </p:cNvPr>
          <p:cNvGrpSpPr/>
          <p:nvPr/>
        </p:nvGrpSpPr>
        <p:grpSpPr>
          <a:xfrm>
            <a:off x="8784244" y="1988051"/>
            <a:ext cx="719191" cy="719191"/>
            <a:chOff x="-1500027" y="2897312"/>
            <a:chExt cx="719191" cy="719191"/>
          </a:xfrm>
          <a:solidFill>
            <a:srgbClr val="0F8793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0DF4E30-1C78-456B-4B65-9D26E7110ED6}"/>
                </a:ext>
              </a:extLst>
            </p:cNvPr>
            <p:cNvSpPr/>
            <p:nvPr/>
          </p:nvSpPr>
          <p:spPr>
            <a:xfrm>
              <a:off x="-1500027" y="2897312"/>
              <a:ext cx="719191" cy="719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B2E56"/>
                </a:solidFill>
              </a:endParaRPr>
            </a:p>
          </p:txBody>
        </p:sp>
        <p:pic>
          <p:nvPicPr>
            <p:cNvPr id="65" name="Graphic 87">
              <a:extLst>
                <a:ext uri="{FF2B5EF4-FFF2-40B4-BE49-F238E27FC236}">
                  <a16:creationId xmlns:a16="http://schemas.microsoft.com/office/drawing/2014/main" id="{B8714656-3596-6CC1-9CD3-D9843FAEE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244376" y="3051360"/>
              <a:ext cx="236997" cy="448772"/>
            </a:xfrm>
            <a:prstGeom prst="rect">
              <a:avLst/>
            </a:prstGeom>
            <a:grpFill/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9AC2BD-CD75-0E89-2755-8AFA985D3E4B}"/>
              </a:ext>
            </a:extLst>
          </p:cNvPr>
          <p:cNvGrpSpPr/>
          <p:nvPr/>
        </p:nvGrpSpPr>
        <p:grpSpPr>
          <a:xfrm>
            <a:off x="8800697" y="3482524"/>
            <a:ext cx="719191" cy="719191"/>
            <a:chOff x="-1500027" y="2897312"/>
            <a:chExt cx="719191" cy="719191"/>
          </a:xfrm>
          <a:solidFill>
            <a:srgbClr val="0F8793"/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50ABF3A-0251-11E4-15F3-CFE998C00995}"/>
                </a:ext>
              </a:extLst>
            </p:cNvPr>
            <p:cNvSpPr/>
            <p:nvPr/>
          </p:nvSpPr>
          <p:spPr>
            <a:xfrm>
              <a:off x="-1500027" y="2897312"/>
              <a:ext cx="719191" cy="719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B2E56"/>
                </a:solidFill>
              </a:endParaRPr>
            </a:p>
          </p:txBody>
        </p:sp>
        <p:pic>
          <p:nvPicPr>
            <p:cNvPr id="68" name="Graphic 67" descr="Images with solid fill">
              <a:extLst>
                <a:ext uri="{FF2B5EF4-FFF2-40B4-BE49-F238E27FC236}">
                  <a16:creationId xmlns:a16="http://schemas.microsoft.com/office/drawing/2014/main" id="{FC064E9C-DE90-4634-5AA9-0661B9C58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-1368176" y="3043721"/>
              <a:ext cx="464050" cy="464050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DAD1269-0349-01D5-3F9A-78C6943F5C47}"/>
              </a:ext>
            </a:extLst>
          </p:cNvPr>
          <p:cNvSpPr txBox="1"/>
          <p:nvPr/>
        </p:nvSpPr>
        <p:spPr>
          <a:xfrm>
            <a:off x="9607834" y="3485445"/>
            <a:ext cx="2700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1B2E56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Social media visual</a:t>
            </a:r>
            <a:endParaRPr lang="en-US" sz="1400" b="1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4B461D-DF77-31D4-E603-DA8F10954327}"/>
              </a:ext>
            </a:extLst>
          </p:cNvPr>
          <p:cNvSpPr txBox="1"/>
          <p:nvPr/>
        </p:nvSpPr>
        <p:spPr>
          <a:xfrm>
            <a:off x="5850142" y="1581536"/>
            <a:ext cx="2960528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endParaRPr lang="en-US" sz="2400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@OECDInnovation</a:t>
            </a:r>
            <a:br>
              <a:rPr lang="en-US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@OECD</a:t>
            </a:r>
            <a:endParaRPr lang="en-US" sz="2400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solidFill>
                  <a:srgbClr val="1B2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@OCDE_fr</a:t>
            </a:r>
            <a:endParaRPr lang="en-US" sz="2400">
              <a:solidFill>
                <a:srgbClr val="1B2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EC6BF58-91AA-EFC7-D2B8-1A3A0AB998E3}"/>
              </a:ext>
            </a:extLst>
          </p:cNvPr>
          <p:cNvGrpSpPr/>
          <p:nvPr/>
        </p:nvGrpSpPr>
        <p:grpSpPr>
          <a:xfrm>
            <a:off x="4951030" y="2032144"/>
            <a:ext cx="719191" cy="719191"/>
            <a:chOff x="-1500027" y="2897312"/>
            <a:chExt cx="719191" cy="719191"/>
          </a:xfrm>
          <a:solidFill>
            <a:srgbClr val="0F8793"/>
          </a:solidFill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A0CA23-6D62-E7C7-1C15-14EFDCEB5983}"/>
                </a:ext>
              </a:extLst>
            </p:cNvPr>
            <p:cNvSpPr/>
            <p:nvPr/>
          </p:nvSpPr>
          <p:spPr>
            <a:xfrm>
              <a:off x="-1500027" y="2897312"/>
              <a:ext cx="719191" cy="719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B2E56"/>
                </a:solidFill>
              </a:endParaRPr>
            </a:p>
          </p:txBody>
        </p:sp>
        <p:pic>
          <p:nvPicPr>
            <p:cNvPr id="75" name="Graphic 87">
              <a:extLst>
                <a:ext uri="{FF2B5EF4-FFF2-40B4-BE49-F238E27FC236}">
                  <a16:creationId xmlns:a16="http://schemas.microsoft.com/office/drawing/2014/main" id="{82ECF64E-0B96-E905-B73F-7FA15CFD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47628" y="3056460"/>
              <a:ext cx="464050" cy="43857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7238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57452"/>
      </p:ext>
    </p:extLst>
  </p:cSld>
  <p:clrMapOvr>
    <a:masterClrMapping/>
  </p:clrMapOvr>
</p:sld>
</file>

<file path=ppt/theme/theme1.xml><?xml version="1.0" encoding="utf-8"?>
<a:theme xmlns:a="http://schemas.openxmlformats.org/drawingml/2006/main" name="OECDAI Simple Template 4-3 Ready-to-use">
  <a:themeElements>
    <a:clrScheme name="OECD.AI colours">
      <a:dk1>
        <a:srgbClr val="142F4E"/>
      </a:dk1>
      <a:lt1>
        <a:srgbClr val="FFFFFF"/>
      </a:lt1>
      <a:dk2>
        <a:srgbClr val="000000"/>
      </a:dk2>
      <a:lt2>
        <a:srgbClr val="FFFFFF"/>
      </a:lt2>
      <a:accent1>
        <a:srgbClr val="142F4E"/>
      </a:accent1>
      <a:accent2>
        <a:srgbClr val="7F0506"/>
      </a:accent2>
      <a:accent3>
        <a:srgbClr val="135781"/>
      </a:accent3>
      <a:accent4>
        <a:srgbClr val="AC967F"/>
      </a:accent4>
      <a:accent5>
        <a:srgbClr val="0F8793"/>
      </a:accent5>
      <a:accent6>
        <a:srgbClr val="4D4D4D"/>
      </a:accent6>
      <a:hlink>
        <a:srgbClr val="5F5F5F"/>
      </a:hlink>
      <a:folHlink>
        <a:srgbClr val="919191"/>
      </a:folHlink>
    </a:clrScheme>
    <a:fontScheme name="OECD.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7A787B27-4969-4876-836C-318883580740}" vid="{64BBCC26-C40E-432C-8FE8-189438E15E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C03A7625B7CF4647B35FD282DEBA20D9" ma:contentTypeVersion="243" ma:contentTypeDescription="" ma:contentTypeScope="" ma:versionID="535a063d1786ccd7462f7f1891f92ce2">
  <xsd:schema xmlns:xsd="http://www.w3.org/2001/XMLSchema" xmlns:xs="http://www.w3.org/2001/XMLSchema" xmlns:p="http://schemas.microsoft.com/office/2006/metadata/properties" xmlns:ns1="http://schemas.microsoft.com/sharepoint/v3" xmlns:ns2="54c4cd27-f286-408f-9ce0-33c1e0f3ab39" xmlns:ns3="75fb4827-0285-47f0-b455-1efc40ae9f0e" xmlns:ns4="ca82dde9-3436-4d3d-bddd-d31447390034" xmlns:ns5="a862d62b-a38a-43d1-b7e0-71131b4450e8" xmlns:ns6="c9f238dd-bb73-4aef-a7a5-d644ad823e52" targetNamespace="http://schemas.microsoft.com/office/2006/metadata/properties" ma:root="true" ma:fieldsID="f5b37ecf69dc33bc5012fd19dd2f1a54" ns1:_="" ns2:_="" ns3:_="" ns4:_="" ns5:_="" ns6:_="">
    <xsd:import namespace="http://schemas.microsoft.com/sharepoint/v3"/>
    <xsd:import namespace="54c4cd27-f286-408f-9ce0-33c1e0f3ab39"/>
    <xsd:import namespace="75fb4827-0285-47f0-b455-1efc40ae9f0e"/>
    <xsd:import namespace="ca82dde9-3436-4d3d-bddd-d31447390034"/>
    <xsd:import namespace="a862d62b-a38a-43d1-b7e0-71131b4450e8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2:OECDKimProvenance" minOccurs="0"/>
                <xsd:element ref="ns5:OECDTagsCache" minOccurs="0"/>
                <xsd:element ref="ns3:_dlc_DocIdUrl" minOccurs="0"/>
                <xsd:element ref="ns6:eShareKeywordsTaxHTField0" minOccurs="0"/>
                <xsd:element ref="ns6:eShareTopicTaxHTField0" minOccurs="0"/>
                <xsd:element ref="ns6:eShareCountryTaxHTField0" minOccurs="0"/>
                <xsd:element ref="ns3:_dlc_DocId" minOccurs="0"/>
                <xsd:element ref="ns2:OECDKimBussinessContext" minOccurs="0"/>
                <xsd:element ref="ns4:TaxCatchAllLabel" minOccurs="0"/>
                <xsd:element ref="ns4:TaxCatchAll" minOccurs="0"/>
                <xsd:element ref="ns5:Project_x003a_Project_x0020_status" minOccurs="0"/>
                <xsd:element ref="ns3:_dlc_DocIdPersistId" minOccurs="0"/>
                <xsd:element ref="ns6:eSharePWBTaxHTField0" minOccurs="0"/>
                <xsd:element ref="ns5:h21f877856324012a5d5bb2856217e38" minOccurs="0"/>
                <xsd:element ref="ns5:c70fd133f7d448f9a52a3d2874948888" minOccurs="0"/>
                <xsd:element ref="ns6:eShareCommitteeTaxHTField0" minOccurs="0"/>
                <xsd:element ref="ns3:g33da758d50a46a9a2be5be37e250652" minOccurs="0"/>
                <xsd:element ref="ns5:lbef977c4c9c486c8298e7977245d714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42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Provenance" ma:index="17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KimBussinessContext" ma:index="28" nillable="true" ma:displayName="Kim bussiness context" ma:description="" ma:hidden="true" ma:internalName="OECDKimBussinessContex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b4827-0285-47f0-b455-1efc40ae9f0e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Url" ma:index="19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7" nillable="true" ma:displayName="Document ID" ma:description="" ma:hidden="true" ma:internalName="_dlc_DocId" ma:readOnly="true">
      <xsd:simpleType>
        <xsd:restriction base="dms:Text"/>
      </xsd:simple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33da758d50a46a9a2be5be37e250652" ma:index="39" nillable="true" ma:taxonomy="true" ma:internalName="g33da758d50a46a9a2be5be37e250652" ma:taxonomyFieldName="OECDHorizontalProjects" ma:displayName="Horizontal project" ma:readOnly="false" ma:default="" ma:fieldId="{033da758-d50a-46a9-a2be-5be37e250652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29" nillable="true" ma:displayName="Taxonomy Catch All Column1" ma:hidden="true" ma:list="{e00997fc-594f-418a-ad06-40b0a23b0ade}" ma:internalName="TaxCatchAllLabel" ma:readOnly="true" ma:showField="CatchAllDataLabel" ma:web="75fb4827-0285-47f0-b455-1efc40ae9f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1" nillable="true" ma:displayName="Taxonomy Catch All Column" ma:hidden="true" ma:list="{e00997fc-594f-418a-ad06-40b0a23b0ade}" ma:internalName="TaxCatchAll" ma:showField="CatchAllData" ma:web="75fb4827-0285-47f0-b455-1efc40ae9f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2d62b-a38a-43d1-b7e0-71131b4450e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1b256c36-1d42-444b-871e-7fba29484471" ma:internalName="OECDProjectLookup" ma:readOnly="false" ma:showField="OECDShortProjectName" ma:web="a862d62b-a38a-43d1-b7e0-71131b4450e8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1b256c36-1d42-444b-871e-7fba29484471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8" nillable="true" ma:displayName="Tags cache" ma:description="" ma:hidden="true" ma:internalName="OECDTagsCache">
      <xsd:simpleType>
        <xsd:restriction base="dms:Note"/>
      </xsd:simpleType>
    </xsd:element>
    <xsd:element name="Project_x003a_Project_x0020_status" ma:index="33" nillable="true" ma:displayName="Project:Project status" ma:hidden="true" ma:list="1b256c36-1d42-444b-871e-7fba29484471" ma:internalName="Project_x003A_Project_x0020_status" ma:readOnly="true" ma:showField="OECDProjectStatus" ma:web="a862d62b-a38a-43d1-b7e0-71131b4450e8">
      <xsd:simpleType>
        <xsd:restriction base="dms:Lookup"/>
      </xsd:simpleType>
    </xsd:element>
    <xsd:element name="h21f877856324012a5d5bb2856217e38" ma:index="36" nillable="true" ma:displayName="Deliverable partners_0" ma:hidden="true" ma:internalName="h21f877856324012a5d5bb2856217e38">
      <xsd:simpleType>
        <xsd:restriction base="dms:Note"/>
      </xsd:simpleType>
    </xsd:element>
    <xsd:element name="c70fd133f7d448f9a52a3d2874948888" ma:index="37" nillable="true" ma:displayName="Deliverable owner_0" ma:hidden="true" ma:internalName="c70fd133f7d448f9a52a3d2874948888">
      <xsd:simpleType>
        <xsd:restriction base="dms:Note"/>
      </xsd:simpleType>
    </xsd:element>
    <xsd:element name="lbef977c4c9c486c8298e7977245d714" ma:index="40" nillable="true" ma:taxonomy="true" ma:internalName="lbef977c4c9c486c8298e7977245d714" ma:taxonomyFieldName="OECDProjectOwnerStructure" ma:displayName="Project owner" ma:readOnly="false" ma:default="" ma:fieldId="5bef977c-4c9c-486c-8298-e7977245d714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3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4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5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5" nillable="true" ma:taxonomy="true" ma:internalName="eSharePWBTaxHTField0" ma:taxonomyFieldName="OECDPWB" ma:displayName="PWB" ma:readOnly="false" ma:default="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8" nillable="true" ma:taxonomy="true" ma:internalName="eShareCommitteeTaxHTField0" ma:taxonomyFieldName="OECDCommittee" ma:displayName="Committee" ma:readOnly="fals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3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TagsCache xmlns="a862d62b-a38a-43d1-b7e0-71131b4450e8" xsi:nil="true"/>
    <h21f877856324012a5d5bb2856217e38 xmlns="a862d62b-a38a-43d1-b7e0-71131b4450e8" xsi:nil="true"/>
    <OECDPinnedBy xmlns="a862d62b-a38a-43d1-b7e0-71131b4450e8">
      <UserInfo>
        <DisplayName/>
        <AccountId xsi:nil="true"/>
        <AccountType/>
      </UserInfo>
    </OECDPinnedBy>
    <OECDKimBussinessContext xmlns="54c4cd27-f286-408f-9ce0-33c1e0f3ab39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1.3.1.1.4 Unleashing the potential of the Internet of Things (IoT) and other emerging technologies (4 reports, 3 sets of best practices, 1 workshop, 1 Technology Foresight Forum)</TermName>
          <TermId xmlns="http://schemas.microsoft.com/office/infopath/2007/PartnerControls">58cb7252-d870-4e09-a3e2-75cff759e3a4</TermId>
        </TermInfo>
      </Terms>
    </eSharePWBTaxHTField0>
    <g33da758d50a46a9a2be5be37e250652 xmlns="75fb4827-0285-47f0-b455-1efc40ae9f0e">
      <Terms xmlns="http://schemas.microsoft.com/office/infopath/2007/PartnerControls"/>
    </g33da758d50a46a9a2be5be37e250652>
    <DocumentSetDescription xmlns="http://schemas.microsoft.com/sharepoint/v3" xsi:nil="true"/>
    <OECDProjectLookup xmlns="a862d62b-a38a-43d1-b7e0-71131b4450e8">129</OECDProjectLookup>
    <OECDMeetingDate xmlns="54c4cd27-f286-408f-9ce0-33c1e0f3ab39" xsi:nil="true"/>
    <OECDExpirationDate xmlns="75fb4827-0285-47f0-b455-1efc40ae9f0e" xsi:nil="true"/>
    <OECDMainProject xmlns="a862d62b-a38a-43d1-b7e0-71131b4450e8" xsi:nil="true"/>
    <OECDProjectManager xmlns="a862d62b-a38a-43d1-b7e0-71131b4450e8">
      <UserInfo>
        <DisplayName/>
        <AccountId>78</AccountId>
        <AccountType/>
      </UserInfo>
    </OECDProjectManager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Committee on Digital Economy Policy</TermName>
          <TermId xmlns="http://schemas.microsoft.com/office/infopath/2007/PartnerControls">f39135c8-7ca9-4e02-ad53-7154f0c5a009</TermId>
        </TermInfo>
      </Terms>
    </eShareCommitteeTaxHTField0>
    <OECDKimProvenance xmlns="54c4cd27-f286-408f-9ce0-33c1e0f3ab39" xsi:nil="true"/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OECDProjectMembers xmlns="a862d62b-a38a-43d1-b7e0-71131b4450e8">
      <UserInfo>
        <DisplayName>FERGUSON Sarah, STI/DEP</DisplayName>
        <AccountId>69</AccountId>
        <AccountType/>
      </UserInfo>
      <UserInfo>
        <DisplayName>WEBER Alice, STI/DEP</DisplayName>
        <AccountId>1925</AccountId>
        <AccountType/>
      </UserInfo>
      <UserInfo>
        <DisplayName>DAOR Gallia, STI/DEP</DisplayName>
        <AccountId>1738</AccountId>
        <AccountType/>
      </UserInfo>
      <UserInfo>
        <DisplayName>PLONK Audrey, STI</DisplayName>
        <AccountId>3813</AccountId>
        <AccountType/>
      </UserInfo>
      <UserInfo>
        <DisplayName>PERSET Karine, STI/DEP</DisplayName>
        <AccountId>78</AccountId>
        <AccountType/>
      </UserInfo>
      <UserInfo>
        <DisplayName>TARVER John, STI/DEP</DisplayName>
        <AccountId>4046</AccountId>
        <AccountType/>
      </UserInfo>
      <UserInfo>
        <DisplayName>CAIRA Celine, STI/DEP</DisplayName>
        <AccountId>4559</AccountId>
        <AccountType/>
      </UserInfo>
      <UserInfo>
        <DisplayName>YOKOMORI Yuki, STI/DEP</DisplayName>
        <AccountId>4460</AccountId>
        <AccountType/>
      </UserInfo>
      <UserInfo>
        <DisplayName>PHILLIPS Shellie, STI/DEP</DisplayName>
        <AccountId>4856</AccountId>
        <AccountType/>
      </UserInfo>
      <UserInfo>
        <DisplayName>RUSSO Lucia, STI/DEP</DisplayName>
        <AccountId>2710</AccountId>
        <AccountType/>
      </UserInfo>
      <UserInfo>
        <DisplayName>GENTAZ Angelina, STI/DEP</DisplayName>
        <AccountId>5439</AccountId>
        <AccountType/>
      </UserInfo>
      <UserInfo>
        <DisplayName>RAPPARINI Riccardo, STI/DEP</DisplayName>
        <AccountId>5381</AccountId>
        <AccountType/>
      </UserInfo>
      <UserInfo>
        <DisplayName>ARANDA Luis, STI/DEP</DisplayName>
        <AccountId>2268</AccountId>
        <AccountType/>
      </UserInfo>
      <UserInfo>
        <DisplayName>SILVA Valeria, STI/DEP</DisplayName>
        <AccountId>5423</AccountId>
        <AccountType/>
      </UserInfo>
      <UserInfo>
        <DisplayName>CURI PAIXAO Fabio, STI/DEP</DisplayName>
        <AccountId>4714</AccountId>
        <AccountType/>
      </UserInfo>
      <UserInfo>
        <DisplayName>MASSRI Besher, STI/DEP</DisplayName>
        <AccountId>4971</AccountId>
        <AccountType/>
      </UserInfo>
      <UserInfo>
        <DisplayName>BERRYHILL Jamie, STI/DEP</DisplayName>
        <AccountId>2998</AccountId>
        <AccountType/>
      </UserInfo>
      <UserInfo>
        <DisplayName>ODER Noah, STI/DEP</DisplayName>
        <AccountId>5199</AccountId>
        <AccountType/>
      </UserInfo>
      <UserInfo>
        <DisplayName>KIRNBERGER Johannes, STI/DEP</DisplayName>
        <AccountId>5140</AccountId>
        <AccountType/>
      </UserInfo>
      <UserInfo>
        <DisplayName>RUSSELL Lucy, STI/DEP</DisplayName>
        <AccountId>5490</AccountId>
        <AccountType/>
      </UserInfo>
      <UserInfo>
        <DisplayName>MOLNAR Andras, STI/DEP</DisplayName>
        <AccountId>2142</AccountId>
        <AccountType/>
      </UserInfo>
      <UserInfo>
        <DisplayName>BARBERIS Marion, STI/DEP</DisplayName>
        <AccountId>67</AccountId>
        <AccountType/>
      </UserInfo>
      <UserInfo>
        <DisplayName>FIALHO ESPOSITO Sara, STI/DEP</DisplayName>
        <AccountId>5917</AccountId>
        <AccountType/>
      </UserInfo>
      <UserInfo>
        <DisplayName>SCHMIDT Julia, STI/DEP</DisplayName>
        <AccountId>3403</AccountId>
        <AccountType/>
      </UserInfo>
      <UserInfo>
        <DisplayName>SCHMIDT Nikolas, STI/DEP</DisplayName>
        <AccountId>4648</AccountId>
        <AccountType/>
      </UserInfo>
      <UserInfo>
        <DisplayName>KITAHARA Takako, STI</DisplayName>
        <AccountId>5922</AccountId>
        <AccountType/>
      </UserInfo>
    </OECDProjectMembers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Artificial Intelligence (AI)</TermName>
          <TermId xmlns="http://schemas.microsoft.com/office/infopath/2007/PartnerControls">60171521-e61e-4ecd-8911-67ec11ab3cac</TermId>
        </TermInfo>
      </Terms>
    </eShareKeywordsTaxHTField0>
    <lbef977c4c9c486c8298e7977245d714 xmlns="a862d62b-a38a-43d1-b7e0-71131b445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STI/DEP</TermName>
          <TermId xmlns="http://schemas.microsoft.com/office/infopath/2007/PartnerControls">dcbfef8f-5775-40c3-97ef-af4f792714e8</TermId>
        </TermInfo>
      </Terms>
    </lbef977c4c9c486c8298e7977245d714>
    <c70fd133f7d448f9a52a3d2874948888 xmlns="a862d62b-a38a-43d1-b7e0-71131b4450e8" xsi:nil="true"/>
    <TaxCatchAll xmlns="ca82dde9-3436-4d3d-bddd-d31447390034">
      <Value>2546</Value>
      <Value>1935</Value>
      <Value>37</Value>
      <Value>1134</Value>
    </TaxCatchAll>
  </documentManagement>
</p:properties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6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7E47BBF-47BE-4905-809C-EEE5D3463C0A}">
  <ds:schemaRefs>
    <ds:schemaRef ds:uri="http://www.oecd.org/eshare/projectsentre/CtFieldPriority/"/>
    <ds:schemaRef ds:uri="http://schemas.microsoft.com/2003/10/Serialization/Arrays"/>
  </ds:schemaRefs>
</ds:datastoreItem>
</file>

<file path=customXml/itemProps2.xml><?xml version="1.0" encoding="utf-8"?>
<ds:datastoreItem xmlns:ds="http://schemas.openxmlformats.org/officeDocument/2006/customXml" ds:itemID="{527E9873-7878-44D8-99DD-4F181B62E85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546D35E-491B-43CF-9BE6-5E0BBA320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c4cd27-f286-408f-9ce0-33c1e0f3ab39"/>
    <ds:schemaRef ds:uri="75fb4827-0285-47f0-b455-1efc40ae9f0e"/>
    <ds:schemaRef ds:uri="ca82dde9-3436-4d3d-bddd-d31447390034"/>
    <ds:schemaRef ds:uri="a862d62b-a38a-43d1-b7e0-71131b4450e8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ED782C2-07B1-43C5-B473-6405D089881E}">
  <ds:schemaRefs>
    <ds:schemaRef ds:uri="http://schemas.microsoft.com/sharepoint/v3"/>
    <ds:schemaRef ds:uri="c9f238dd-bb73-4aef-a7a5-d644ad823e52"/>
    <ds:schemaRef ds:uri="http://purl.org/dc/elements/1.1/"/>
    <ds:schemaRef ds:uri="http://schemas.microsoft.com/office/2006/metadata/properties"/>
    <ds:schemaRef ds:uri="http://schemas.microsoft.com/office/2006/documentManagement/types"/>
    <ds:schemaRef ds:uri="54c4cd27-f286-408f-9ce0-33c1e0f3ab39"/>
    <ds:schemaRef ds:uri="http://schemas.microsoft.com/office/infopath/2007/PartnerControls"/>
    <ds:schemaRef ds:uri="http://schemas.openxmlformats.org/package/2006/metadata/core-properties"/>
    <ds:schemaRef ds:uri="ca82dde9-3436-4d3d-bddd-d31447390034"/>
    <ds:schemaRef ds:uri="a862d62b-a38a-43d1-b7e0-71131b4450e8"/>
    <ds:schemaRef ds:uri="http://purl.org/dc/dcmitype/"/>
    <ds:schemaRef ds:uri="75fb4827-0285-47f0-b455-1efc40ae9f0e"/>
    <ds:schemaRef ds:uri="http://www.w3.org/XML/1998/namespace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E6FD0F6E-E37D-42B7-8E31-DCBF0CAC96A8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C47D25BC-C996-4442-8A1B-33312FDCCEC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</TotalTime>
  <Words>623</Words>
  <Application>Microsoft Office PowerPoint</Application>
  <PresentationFormat>Widescreen</PresentationFormat>
  <Paragraphs>58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OECDAI Simple Template 4-3 Ready-to-use</vt:lpstr>
      <vt:lpstr>Review of the OECD AI Principles  Communications toolkit  3 May 2024</vt:lpstr>
      <vt:lpstr>Context</vt:lpstr>
      <vt:lpstr>The OECD Principles on Artificial Intelligence</vt:lpstr>
      <vt:lpstr>Revisions to the OECD AI Principles</vt:lpstr>
      <vt:lpstr>Communication plan – Public release on 3 May 2024</vt:lpstr>
      <vt:lpstr>Sample social media post 1</vt:lpstr>
      <vt:lpstr>Sample social media post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report on the implementation and continued relevance of the OECD Council Recommendation on Artificial Intelligence</dc:title>
  <dc:creator>Noah Oder</dc:creator>
  <cp:lastModifiedBy>PERSET Karine, STI/DEP</cp:lastModifiedBy>
  <cp:revision>62</cp:revision>
  <dcterms:created xsi:type="dcterms:W3CDTF">2023-10-30T12:08:43Z</dcterms:created>
  <dcterms:modified xsi:type="dcterms:W3CDTF">2024-04-26T16:14:59Z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0x0101008B4DD370EC31429186F3AD49F0D3098F004A77CEA22D3A40738DB9741B0FD4187A0081A297DA330C4955888849EBD611C22600C03A7625B7CF4647B35FD282DEBA20D9</vt:lpwstr>
  </property>
  <property fmtid="{D5CDD505-2E9C-101B-9397-08002B2CF9AE}" pid="3" name="OECDProjectOwnerStructure">
    <vt:lpwstr>1134;#STI/DEP|dcbfef8f-5775-40c3-97ef-af4f792714e8</vt:lpwstr>
  </property>
  <property fmtid="{D5CDD505-2E9C-101B-9397-08002B2CF9AE}" pid="4" name="OECDCommittee">
    <vt:lpwstr>37;#Committee on Digital Economy Policy|f39135c8-7ca9-4e02-ad53-7154f0c5a009</vt:lpwstr>
  </property>
  <property fmtid="{D5CDD505-2E9C-101B-9397-08002B2CF9AE}" pid="5" name="OECDHorizontalProjects">
    <vt:lpwstr/>
  </property>
  <property fmtid="{D5CDD505-2E9C-101B-9397-08002B2CF9AE}" pid="6" name="OECDCountry">
    <vt:lpwstr/>
  </property>
  <property fmtid="{D5CDD505-2E9C-101B-9397-08002B2CF9AE}" pid="7" name="OECDTopic">
    <vt:lpwstr/>
  </property>
  <property fmtid="{D5CDD505-2E9C-101B-9397-08002B2CF9AE}" pid="8" name="OECDPWB">
    <vt:lpwstr>2546;#1.3.1.1.4 Unleashing the potential of the Internet of Things (IoT) and other emerging technologies (4 reports, 3 sets of best practices, 1 workshop, 1 Technology Foresight Forum)|58cb7252-d870-4e09-a3e2-75cff759e3a4</vt:lpwstr>
  </property>
  <property fmtid="{D5CDD505-2E9C-101B-9397-08002B2CF9AE}" pid="9" name="OECDKeywords">
    <vt:lpwstr>1935;#Artificial Intelligence (AI)|60171521-e61e-4ecd-8911-67ec11ab3cac</vt:lpwstr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</Properties>
</file>